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70D3-1122-479D-9427-2F88BDBD8E4A}" type="datetimeFigureOut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2A8-2BF4-45EC-84CE-0376658676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70D3-1122-479D-9427-2F88BDBD8E4A}" type="datetimeFigureOut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2A8-2BF4-45EC-84CE-0376658676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70D3-1122-479D-9427-2F88BDBD8E4A}" type="datetimeFigureOut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2A8-2BF4-45EC-84CE-0376658676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70D3-1122-479D-9427-2F88BDBD8E4A}" type="datetimeFigureOut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2A8-2BF4-45EC-84CE-0376658676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70D3-1122-479D-9427-2F88BDBD8E4A}" type="datetimeFigureOut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2A8-2BF4-45EC-84CE-0376658676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70D3-1122-479D-9427-2F88BDBD8E4A}" type="datetimeFigureOut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2A8-2BF4-45EC-84CE-0376658676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70D3-1122-479D-9427-2F88BDBD8E4A}" type="datetimeFigureOut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2A8-2BF4-45EC-84CE-0376658676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70D3-1122-479D-9427-2F88BDBD8E4A}" type="datetimeFigureOut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2A8-2BF4-45EC-84CE-0376658676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70D3-1122-479D-9427-2F88BDBD8E4A}" type="datetimeFigureOut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2A8-2BF4-45EC-84CE-0376658676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70D3-1122-479D-9427-2F88BDBD8E4A}" type="datetimeFigureOut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2A8-2BF4-45EC-84CE-0376658676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70D3-1122-479D-9427-2F88BDBD8E4A}" type="datetimeFigureOut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22A8-2BF4-45EC-84CE-0376658676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470D3-1122-479D-9427-2F88BDBD8E4A}" type="datetimeFigureOut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622A8-2BF4-45EC-84CE-0376658676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2013 Voting </a:t>
            </a:r>
            <a:r>
              <a:rPr lang="en-US" dirty="0" smtClean="0"/>
              <a:t>Statistics</a:t>
            </a:r>
            <a:br>
              <a:rPr lang="en-US" dirty="0" smtClean="0"/>
            </a:br>
            <a:r>
              <a:rPr lang="en-US" dirty="0" smtClean="0"/>
              <a:t>2014 Election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Red Knights International Firefighter Motorcycle Club</a:t>
            </a:r>
          </a:p>
          <a:p>
            <a:r>
              <a:rPr lang="en-US" sz="1800" i="1" dirty="0" smtClean="0"/>
              <a:t>Thomas L Caisse </a:t>
            </a:r>
          </a:p>
          <a:p>
            <a:r>
              <a:rPr lang="en-US" sz="1800" i="1" dirty="0" smtClean="0"/>
              <a:t>Chair – Nominations Committee</a:t>
            </a:r>
          </a:p>
          <a:p>
            <a:r>
              <a:rPr lang="en-US" sz="1800" i="1" dirty="0" smtClean="0"/>
              <a:t>24 August 2013</a:t>
            </a:r>
            <a:endParaRPr lang="en-US" sz="1800" i="1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04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i="1" dirty="0" smtClean="0">
                <a:solidFill>
                  <a:srgbClr val="C00000"/>
                </a:solidFill>
              </a:rPr>
              <a:t>Chapters - 2013</a:t>
            </a:r>
            <a:endParaRPr lang="en-US" i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" y="1653539"/>
            <a:ext cx="7924801" cy="4671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048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i="1" dirty="0" smtClean="0">
                <a:solidFill>
                  <a:srgbClr val="C00000"/>
                </a:solidFill>
              </a:rPr>
              <a:t>Chapters - 2013 </a:t>
            </a:r>
            <a:endParaRPr lang="en-US" i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048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76400"/>
            <a:ext cx="7924800" cy="441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i="1" dirty="0" smtClean="0">
                <a:solidFill>
                  <a:srgbClr val="C00000"/>
                </a:solidFill>
              </a:rPr>
              <a:t>MAL and Chapter </a:t>
            </a:r>
            <a:r>
              <a:rPr lang="en-US" i="1" dirty="0" smtClean="0">
                <a:solidFill>
                  <a:srgbClr val="C00000"/>
                </a:solidFill>
              </a:rPr>
              <a:t>Totals 2013</a:t>
            </a:r>
            <a:endParaRPr lang="en-US" i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2286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828800"/>
            <a:ext cx="8001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i="1" dirty="0" smtClean="0">
                <a:solidFill>
                  <a:srgbClr val="C00000"/>
                </a:solidFill>
              </a:rPr>
              <a:t>Election 2014 – Offices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Vice President – 2 Year Term</a:t>
            </a:r>
          </a:p>
          <a:p>
            <a:r>
              <a:rPr lang="en-US" dirty="0" smtClean="0"/>
              <a:t>Secretary – 2 Year Term</a:t>
            </a:r>
          </a:p>
          <a:p>
            <a:r>
              <a:rPr lang="en-US" dirty="0" smtClean="0"/>
              <a:t>Region 2 Director – 2 Year Term</a:t>
            </a:r>
          </a:p>
          <a:p>
            <a:r>
              <a:rPr lang="en-US" dirty="0" smtClean="0"/>
              <a:t>Region 4 Director – 2 Year Term</a:t>
            </a:r>
          </a:p>
          <a:p>
            <a:r>
              <a:rPr lang="en-US" dirty="0" smtClean="0"/>
              <a:t>Region 5 Director – 1 Year Term</a:t>
            </a:r>
          </a:p>
          <a:p>
            <a:r>
              <a:rPr lang="en-US" dirty="0" smtClean="0"/>
              <a:t>Region 6 Director – 2 Year Term</a:t>
            </a:r>
          </a:p>
          <a:p>
            <a:r>
              <a:rPr lang="en-US" dirty="0" smtClean="0"/>
              <a:t>Region 7 Director – 1 Year Term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2286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i="1" dirty="0" smtClean="0">
                <a:solidFill>
                  <a:srgbClr val="C00000"/>
                </a:solidFill>
              </a:rPr>
              <a:t>Election 2014 – Key Changes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Section 3:02 Qualification and Election</a:t>
            </a:r>
          </a:p>
          <a:p>
            <a:pPr lvl="1"/>
            <a:r>
              <a:rPr lang="en-US" dirty="0" smtClean="0"/>
              <a:t>Must have served </a:t>
            </a:r>
            <a:r>
              <a:rPr lang="en-US" u="sng" dirty="0" smtClean="0"/>
              <a:t>one full term </a:t>
            </a:r>
            <a:r>
              <a:rPr lang="en-US" dirty="0" smtClean="0"/>
              <a:t>as officer of Chapter Executive Board, State or Provincial Representative or Association Officer.</a:t>
            </a:r>
          </a:p>
          <a:p>
            <a:pPr lvl="1"/>
            <a:r>
              <a:rPr lang="en-US" dirty="0" smtClean="0"/>
              <a:t>Incumbents </a:t>
            </a:r>
            <a:r>
              <a:rPr lang="en-US" u="sng" dirty="0" smtClean="0"/>
              <a:t>will be placed on ballot </a:t>
            </a:r>
            <a:r>
              <a:rPr lang="en-US" dirty="0" smtClean="0"/>
              <a:t>upon formally submitting their intentions to seek re-election prior to the notification dead line for incumbents.</a:t>
            </a:r>
          </a:p>
          <a:p>
            <a:pPr lvl="1">
              <a:buNone/>
            </a:pPr>
            <a:endParaRPr lang="en-US" sz="1600" dirty="0" smtClean="0"/>
          </a:p>
          <a:p>
            <a:pPr lvl="1">
              <a:buNone/>
            </a:pPr>
            <a:r>
              <a:rPr lang="en-US" sz="1600" dirty="0" smtClean="0"/>
              <a:t>Note for clarification:  If an incumbent misses notification dead line and then decide to seek re-election they will need to follow full nominations process.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2286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i="1" dirty="0" smtClean="0">
                <a:solidFill>
                  <a:srgbClr val="C00000"/>
                </a:solidFill>
              </a:rPr>
              <a:t>Election 2014 – Key Dates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20</a:t>
            </a:r>
            <a:r>
              <a:rPr lang="en-US" baseline="30000" dirty="0" smtClean="0"/>
              <a:t>th</a:t>
            </a:r>
            <a:r>
              <a:rPr lang="en-US" dirty="0" smtClean="0"/>
              <a:t> – Incumbents Intentions Deadline</a:t>
            </a:r>
          </a:p>
          <a:p>
            <a:r>
              <a:rPr lang="en-US" dirty="0" smtClean="0"/>
              <a:t>April 20</a:t>
            </a:r>
            <a:r>
              <a:rPr lang="en-US" baseline="30000" dirty="0" smtClean="0"/>
              <a:t>th</a:t>
            </a:r>
            <a:r>
              <a:rPr lang="en-US" dirty="0" smtClean="0"/>
              <a:t> – Nominations Close</a:t>
            </a:r>
          </a:p>
          <a:p>
            <a:r>
              <a:rPr lang="en-US" dirty="0" smtClean="0"/>
              <a:t>May 20</a:t>
            </a:r>
            <a:r>
              <a:rPr lang="en-US" baseline="30000" dirty="0" smtClean="0"/>
              <a:t>th</a:t>
            </a:r>
            <a:r>
              <a:rPr lang="en-US" dirty="0" smtClean="0"/>
              <a:t> – Voting Starts</a:t>
            </a:r>
          </a:p>
          <a:p>
            <a:r>
              <a:rPr lang="en-US" dirty="0" smtClean="0"/>
              <a:t>June 19</a:t>
            </a:r>
            <a:r>
              <a:rPr lang="en-US" baseline="30000" dirty="0" smtClean="0"/>
              <a:t>th</a:t>
            </a:r>
            <a:r>
              <a:rPr lang="en-US" dirty="0" smtClean="0"/>
              <a:t> – Voting Closes</a:t>
            </a:r>
          </a:p>
          <a:p>
            <a:r>
              <a:rPr lang="en-US" dirty="0" smtClean="0"/>
              <a:t>July 19</a:t>
            </a:r>
            <a:r>
              <a:rPr lang="en-US" baseline="30000" dirty="0" smtClean="0"/>
              <a:t>th</a:t>
            </a:r>
            <a:r>
              <a:rPr lang="en-US" dirty="0" smtClean="0"/>
              <a:t> – Results Presented at ABM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2286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193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2013 Voting Statistics 2014 Election Information</vt:lpstr>
      <vt:lpstr>Chapters - 2013</vt:lpstr>
      <vt:lpstr>Chapters - 2013 </vt:lpstr>
      <vt:lpstr>MAL and Chapter Totals 2013</vt:lpstr>
      <vt:lpstr>Election 2014 – Offices</vt:lpstr>
      <vt:lpstr>Election 2014 – Key Changes</vt:lpstr>
      <vt:lpstr>Election 2014 – Key Dates</vt:lpstr>
    </vt:vector>
  </TitlesOfParts>
  <Company>FM Global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 Caisse</dc:creator>
  <cp:lastModifiedBy>Tom Caisse</cp:lastModifiedBy>
  <cp:revision>21</cp:revision>
  <dcterms:created xsi:type="dcterms:W3CDTF">2013-08-13T13:03:03Z</dcterms:created>
  <dcterms:modified xsi:type="dcterms:W3CDTF">2013-08-24T13:21:20Z</dcterms:modified>
</cp:coreProperties>
</file>